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56" r:id="rId3"/>
  </p:sldIdLst>
  <p:sldSz cx="12192000" cy="1625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27" d="100"/>
          <a:sy n="27" d="100"/>
        </p:scale>
        <p:origin x="139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660416"/>
            <a:ext cx="10363200" cy="5659496"/>
          </a:xfrm>
        </p:spPr>
        <p:txBody>
          <a:bodyPr anchor="b"/>
          <a:lstStyle>
            <a:lvl1pPr algn="ctr">
              <a:defRPr sz="8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8538164"/>
            <a:ext cx="9144000" cy="3924769"/>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0C5AE455-7690-48A3-8669-5232C35FF909}" type="datetimeFigureOut">
              <a:rPr kumimoji="1" lang="ja-JP" altLang="en-US" smtClean="0"/>
              <a:t>2019/10/7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80F65F-5063-4DD9-8FCC-E97C5CFBBBB1}" type="slidenum">
              <a:rPr kumimoji="1" lang="ja-JP" altLang="en-US" smtClean="0"/>
              <a:t>‹#›</a:t>
            </a:fld>
            <a:endParaRPr kumimoji="1" lang="ja-JP" altLang="en-US"/>
          </a:p>
        </p:txBody>
      </p:sp>
    </p:spTree>
    <p:extLst>
      <p:ext uri="{BB962C8B-B14F-4D97-AF65-F5344CB8AC3E}">
        <p14:creationId xmlns:p14="http://schemas.microsoft.com/office/powerpoint/2010/main" val="3976728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C5AE455-7690-48A3-8669-5232C35FF909}" type="datetimeFigureOut">
              <a:rPr kumimoji="1" lang="ja-JP" altLang="en-US" smtClean="0"/>
              <a:t>2019/10/7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80F65F-5063-4DD9-8FCC-E97C5CFBBBB1}" type="slidenum">
              <a:rPr kumimoji="1" lang="ja-JP" altLang="en-US" smtClean="0"/>
              <a:t>‹#›</a:t>
            </a:fld>
            <a:endParaRPr kumimoji="1" lang="ja-JP" altLang="en-US"/>
          </a:p>
        </p:txBody>
      </p:sp>
    </p:spTree>
    <p:extLst>
      <p:ext uri="{BB962C8B-B14F-4D97-AF65-F5344CB8AC3E}">
        <p14:creationId xmlns:p14="http://schemas.microsoft.com/office/powerpoint/2010/main" val="2205017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865481"/>
            <a:ext cx="2628900" cy="13776209"/>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1" y="865481"/>
            <a:ext cx="7734300" cy="13776209"/>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C5AE455-7690-48A3-8669-5232C35FF909}" type="datetimeFigureOut">
              <a:rPr kumimoji="1" lang="ja-JP" altLang="en-US" smtClean="0"/>
              <a:t>2019/10/7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80F65F-5063-4DD9-8FCC-E97C5CFBBBB1}" type="slidenum">
              <a:rPr kumimoji="1" lang="ja-JP" altLang="en-US" smtClean="0"/>
              <a:t>‹#›</a:t>
            </a:fld>
            <a:endParaRPr kumimoji="1" lang="ja-JP" altLang="en-US"/>
          </a:p>
        </p:txBody>
      </p:sp>
    </p:spTree>
    <p:extLst>
      <p:ext uri="{BB962C8B-B14F-4D97-AF65-F5344CB8AC3E}">
        <p14:creationId xmlns:p14="http://schemas.microsoft.com/office/powerpoint/2010/main" val="924851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C5AE455-7690-48A3-8669-5232C35FF909}" type="datetimeFigureOut">
              <a:rPr kumimoji="1" lang="ja-JP" altLang="en-US" smtClean="0"/>
              <a:t>2019/10/7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80F65F-5063-4DD9-8FCC-E97C5CFBBBB1}" type="slidenum">
              <a:rPr kumimoji="1" lang="ja-JP" altLang="en-US" smtClean="0"/>
              <a:t>‹#›</a:t>
            </a:fld>
            <a:endParaRPr kumimoji="1" lang="ja-JP" altLang="en-US"/>
          </a:p>
        </p:txBody>
      </p:sp>
    </p:spTree>
    <p:extLst>
      <p:ext uri="{BB962C8B-B14F-4D97-AF65-F5344CB8AC3E}">
        <p14:creationId xmlns:p14="http://schemas.microsoft.com/office/powerpoint/2010/main" val="3456604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1" y="4052716"/>
            <a:ext cx="10515600" cy="6762043"/>
          </a:xfrm>
        </p:spPr>
        <p:txBody>
          <a:bodyPr anchor="b"/>
          <a:lstStyle>
            <a:lvl1pPr>
              <a:defRPr sz="8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1" y="10878731"/>
            <a:ext cx="10515600" cy="3555999"/>
          </a:xfrm>
        </p:spPr>
        <p:txBody>
          <a:bodyPr/>
          <a:lstStyle>
            <a:lvl1pPr marL="0" indent="0">
              <a:buNone/>
              <a:defRPr sz="3200">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C5AE455-7690-48A3-8669-5232C35FF909}" type="datetimeFigureOut">
              <a:rPr kumimoji="1" lang="ja-JP" altLang="en-US" smtClean="0"/>
              <a:t>2019/10/7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80F65F-5063-4DD9-8FCC-E97C5CFBBBB1}" type="slidenum">
              <a:rPr kumimoji="1" lang="ja-JP" altLang="en-US" smtClean="0"/>
              <a:t>‹#›</a:t>
            </a:fld>
            <a:endParaRPr kumimoji="1" lang="ja-JP" altLang="en-US"/>
          </a:p>
        </p:txBody>
      </p:sp>
    </p:spTree>
    <p:extLst>
      <p:ext uri="{BB962C8B-B14F-4D97-AF65-F5344CB8AC3E}">
        <p14:creationId xmlns:p14="http://schemas.microsoft.com/office/powerpoint/2010/main" val="3691124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4327407"/>
            <a:ext cx="5181600" cy="103142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4327407"/>
            <a:ext cx="5181600" cy="103142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0C5AE455-7690-48A3-8669-5232C35FF909}" type="datetimeFigureOut">
              <a:rPr kumimoji="1" lang="ja-JP" altLang="en-US" smtClean="0"/>
              <a:t>2019/10/7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080F65F-5063-4DD9-8FCC-E97C5CFBBBB1}" type="slidenum">
              <a:rPr kumimoji="1" lang="ja-JP" altLang="en-US" smtClean="0"/>
              <a:t>‹#›</a:t>
            </a:fld>
            <a:endParaRPr kumimoji="1" lang="ja-JP" altLang="en-US"/>
          </a:p>
        </p:txBody>
      </p:sp>
    </p:spTree>
    <p:extLst>
      <p:ext uri="{BB962C8B-B14F-4D97-AF65-F5344CB8AC3E}">
        <p14:creationId xmlns:p14="http://schemas.microsoft.com/office/powerpoint/2010/main" val="2317416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865485"/>
            <a:ext cx="10515600" cy="3142075"/>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89" y="3984979"/>
            <a:ext cx="5157787" cy="1952977"/>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ja-JP" altLang="en-US"/>
              <a:t>マスター テキストの書式設定</a:t>
            </a:r>
          </a:p>
        </p:txBody>
      </p:sp>
      <p:sp>
        <p:nvSpPr>
          <p:cNvPr id="4" name="Content Placeholder 3"/>
          <p:cNvSpPr>
            <a:spLocks noGrp="1"/>
          </p:cNvSpPr>
          <p:nvPr>
            <p:ph sz="half" idx="2"/>
          </p:nvPr>
        </p:nvSpPr>
        <p:spPr>
          <a:xfrm>
            <a:off x="839789" y="5937956"/>
            <a:ext cx="5157787" cy="87338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1" y="3984979"/>
            <a:ext cx="5183188" cy="1952977"/>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ja-JP" altLang="en-US"/>
              <a:t>マスター テキストの書式設定</a:t>
            </a:r>
          </a:p>
        </p:txBody>
      </p:sp>
      <p:sp>
        <p:nvSpPr>
          <p:cNvPr id="6" name="Content Placeholder 5"/>
          <p:cNvSpPr>
            <a:spLocks noGrp="1"/>
          </p:cNvSpPr>
          <p:nvPr>
            <p:ph sz="quarter" idx="4"/>
          </p:nvPr>
        </p:nvSpPr>
        <p:spPr>
          <a:xfrm>
            <a:off x="6172201" y="5937956"/>
            <a:ext cx="5183188" cy="87338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0C5AE455-7690-48A3-8669-5232C35FF909}" type="datetimeFigureOut">
              <a:rPr kumimoji="1" lang="ja-JP" altLang="en-US" smtClean="0"/>
              <a:t>2019/10/7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080F65F-5063-4DD9-8FCC-E97C5CFBBBB1}" type="slidenum">
              <a:rPr kumimoji="1" lang="ja-JP" altLang="en-US" smtClean="0"/>
              <a:t>‹#›</a:t>
            </a:fld>
            <a:endParaRPr kumimoji="1" lang="ja-JP" altLang="en-US"/>
          </a:p>
        </p:txBody>
      </p:sp>
    </p:spTree>
    <p:extLst>
      <p:ext uri="{BB962C8B-B14F-4D97-AF65-F5344CB8AC3E}">
        <p14:creationId xmlns:p14="http://schemas.microsoft.com/office/powerpoint/2010/main" val="1621793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C5AE455-7690-48A3-8669-5232C35FF909}" type="datetimeFigureOut">
              <a:rPr kumimoji="1" lang="ja-JP" altLang="en-US" smtClean="0"/>
              <a:t>2019/10/7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080F65F-5063-4DD9-8FCC-E97C5CFBBBB1}" type="slidenum">
              <a:rPr kumimoji="1" lang="ja-JP" altLang="en-US" smtClean="0"/>
              <a:t>‹#›</a:t>
            </a:fld>
            <a:endParaRPr kumimoji="1" lang="ja-JP" altLang="en-US"/>
          </a:p>
        </p:txBody>
      </p:sp>
    </p:spTree>
    <p:extLst>
      <p:ext uri="{BB962C8B-B14F-4D97-AF65-F5344CB8AC3E}">
        <p14:creationId xmlns:p14="http://schemas.microsoft.com/office/powerpoint/2010/main" val="323976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5AE455-7690-48A3-8669-5232C35FF909}" type="datetimeFigureOut">
              <a:rPr kumimoji="1" lang="ja-JP" altLang="en-US" smtClean="0"/>
              <a:t>2019/10/7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080F65F-5063-4DD9-8FCC-E97C5CFBBBB1}" type="slidenum">
              <a:rPr kumimoji="1" lang="ja-JP" altLang="en-US" smtClean="0"/>
              <a:t>‹#›</a:t>
            </a:fld>
            <a:endParaRPr kumimoji="1" lang="ja-JP" altLang="en-US"/>
          </a:p>
        </p:txBody>
      </p:sp>
    </p:spTree>
    <p:extLst>
      <p:ext uri="{BB962C8B-B14F-4D97-AF65-F5344CB8AC3E}">
        <p14:creationId xmlns:p14="http://schemas.microsoft.com/office/powerpoint/2010/main" val="3965424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1083733"/>
            <a:ext cx="3932237" cy="3793067"/>
          </a:xfrm>
        </p:spPr>
        <p:txBody>
          <a:bodyPr anchor="b"/>
          <a:lstStyle>
            <a:lvl1pPr>
              <a:defRPr sz="4267"/>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2340567"/>
            <a:ext cx="6172200" cy="11552296"/>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8" y="4876800"/>
            <a:ext cx="3932237" cy="9034875"/>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C5AE455-7690-48A3-8669-5232C35FF909}" type="datetimeFigureOut">
              <a:rPr kumimoji="1" lang="ja-JP" altLang="en-US" smtClean="0"/>
              <a:t>2019/10/7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080F65F-5063-4DD9-8FCC-E97C5CFBBBB1}" type="slidenum">
              <a:rPr kumimoji="1" lang="ja-JP" altLang="en-US" smtClean="0"/>
              <a:t>‹#›</a:t>
            </a:fld>
            <a:endParaRPr kumimoji="1" lang="ja-JP" altLang="en-US"/>
          </a:p>
        </p:txBody>
      </p:sp>
    </p:spTree>
    <p:extLst>
      <p:ext uri="{BB962C8B-B14F-4D97-AF65-F5344CB8AC3E}">
        <p14:creationId xmlns:p14="http://schemas.microsoft.com/office/powerpoint/2010/main" val="953476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1083733"/>
            <a:ext cx="3932237" cy="3793067"/>
          </a:xfrm>
        </p:spPr>
        <p:txBody>
          <a:bodyPr anchor="b"/>
          <a:lstStyle>
            <a:lvl1pPr>
              <a:defRPr sz="4267"/>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2340567"/>
            <a:ext cx="6172200" cy="11552296"/>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39788" y="4876800"/>
            <a:ext cx="3932237" cy="9034875"/>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C5AE455-7690-48A3-8669-5232C35FF909}" type="datetimeFigureOut">
              <a:rPr kumimoji="1" lang="ja-JP" altLang="en-US" smtClean="0"/>
              <a:t>2019/10/7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080F65F-5063-4DD9-8FCC-E97C5CFBBBB1}" type="slidenum">
              <a:rPr kumimoji="1" lang="ja-JP" altLang="en-US" smtClean="0"/>
              <a:t>‹#›</a:t>
            </a:fld>
            <a:endParaRPr kumimoji="1" lang="ja-JP" altLang="en-US"/>
          </a:p>
        </p:txBody>
      </p:sp>
    </p:spTree>
    <p:extLst>
      <p:ext uri="{BB962C8B-B14F-4D97-AF65-F5344CB8AC3E}">
        <p14:creationId xmlns:p14="http://schemas.microsoft.com/office/powerpoint/2010/main" val="2473836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865485"/>
            <a:ext cx="10515600" cy="3142075"/>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0" y="4327407"/>
            <a:ext cx="10515600" cy="1031428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15066908"/>
            <a:ext cx="2743200" cy="865481"/>
          </a:xfrm>
          <a:prstGeom prst="rect">
            <a:avLst/>
          </a:prstGeom>
        </p:spPr>
        <p:txBody>
          <a:bodyPr vert="horz" lIns="91440" tIns="45720" rIns="91440" bIns="45720" rtlCol="0" anchor="ctr"/>
          <a:lstStyle>
            <a:lvl1pPr algn="l">
              <a:defRPr sz="1600">
                <a:solidFill>
                  <a:schemeClr val="tx1">
                    <a:tint val="75000"/>
                  </a:schemeClr>
                </a:solidFill>
              </a:defRPr>
            </a:lvl1pPr>
          </a:lstStyle>
          <a:p>
            <a:fld id="{0C5AE455-7690-48A3-8669-5232C35FF909}" type="datetimeFigureOut">
              <a:rPr kumimoji="1" lang="ja-JP" altLang="en-US" smtClean="0"/>
              <a:t>2019/10/7</a:t>
            </a:fld>
            <a:endParaRPr kumimoji="1" lang="ja-JP" altLang="en-US"/>
          </a:p>
        </p:txBody>
      </p:sp>
      <p:sp>
        <p:nvSpPr>
          <p:cNvPr id="5" name="Footer Placeholder 4"/>
          <p:cNvSpPr>
            <a:spLocks noGrp="1"/>
          </p:cNvSpPr>
          <p:nvPr>
            <p:ph type="ftr" sz="quarter" idx="3"/>
          </p:nvPr>
        </p:nvSpPr>
        <p:spPr>
          <a:xfrm>
            <a:off x="4038600" y="15066908"/>
            <a:ext cx="4114800" cy="865481"/>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15066908"/>
            <a:ext cx="2743200" cy="865481"/>
          </a:xfrm>
          <a:prstGeom prst="rect">
            <a:avLst/>
          </a:prstGeom>
        </p:spPr>
        <p:txBody>
          <a:bodyPr vert="horz" lIns="91440" tIns="45720" rIns="91440" bIns="45720" rtlCol="0" anchor="ctr"/>
          <a:lstStyle>
            <a:lvl1pPr algn="r">
              <a:defRPr sz="1600">
                <a:solidFill>
                  <a:schemeClr val="tx1">
                    <a:tint val="75000"/>
                  </a:schemeClr>
                </a:solidFill>
              </a:defRPr>
            </a:lvl1pPr>
          </a:lstStyle>
          <a:p>
            <a:fld id="{6080F65F-5063-4DD9-8FCC-E97C5CFBBBB1}" type="slidenum">
              <a:rPr kumimoji="1" lang="ja-JP" altLang="en-US" smtClean="0"/>
              <a:t>‹#›</a:t>
            </a:fld>
            <a:endParaRPr kumimoji="1" lang="ja-JP" altLang="en-US"/>
          </a:p>
        </p:txBody>
      </p:sp>
    </p:spTree>
    <p:extLst>
      <p:ext uri="{BB962C8B-B14F-4D97-AF65-F5344CB8AC3E}">
        <p14:creationId xmlns:p14="http://schemas.microsoft.com/office/powerpoint/2010/main" val="293964682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219170" rtl="0" eaLnBrk="1" latinLnBrk="0" hangingPunct="1">
        <a:lnSpc>
          <a:spcPct val="90000"/>
        </a:lnSpc>
        <a:spcBef>
          <a:spcPct val="0"/>
        </a:spcBef>
        <a:buNone/>
        <a:defRPr kumimoji="1"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kumimoji="1"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kumimoji="1"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kumimoji="1"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9pPr>
    </p:bodyStyle>
    <p:otherStyle>
      <a:defPPr>
        <a:defRPr lang="en-US"/>
      </a:defPPr>
      <a:lvl1pPr marL="0" algn="l" defTabSz="1219170" rtl="0" eaLnBrk="1" latinLnBrk="0" hangingPunct="1">
        <a:defRPr kumimoji="1" sz="2400" kern="1200">
          <a:solidFill>
            <a:schemeClr val="tx1"/>
          </a:solidFill>
          <a:latin typeface="+mn-lt"/>
          <a:ea typeface="+mn-ea"/>
          <a:cs typeface="+mn-cs"/>
        </a:defRPr>
      </a:lvl1pPr>
      <a:lvl2pPr marL="609585" algn="l" defTabSz="1219170" rtl="0" eaLnBrk="1" latinLnBrk="0" hangingPunct="1">
        <a:defRPr kumimoji="1" sz="2400" kern="1200">
          <a:solidFill>
            <a:schemeClr val="tx1"/>
          </a:solidFill>
          <a:latin typeface="+mn-lt"/>
          <a:ea typeface="+mn-ea"/>
          <a:cs typeface="+mn-cs"/>
        </a:defRPr>
      </a:lvl2pPr>
      <a:lvl3pPr marL="1219170" algn="l" defTabSz="1219170" rtl="0" eaLnBrk="1" latinLnBrk="0" hangingPunct="1">
        <a:defRPr kumimoji="1" sz="2400" kern="1200">
          <a:solidFill>
            <a:schemeClr val="tx1"/>
          </a:solidFill>
          <a:latin typeface="+mn-lt"/>
          <a:ea typeface="+mn-ea"/>
          <a:cs typeface="+mn-cs"/>
        </a:defRPr>
      </a:lvl3pPr>
      <a:lvl4pPr marL="1828754" algn="l" defTabSz="1219170" rtl="0" eaLnBrk="1" latinLnBrk="0" hangingPunct="1">
        <a:defRPr kumimoji="1" sz="2400" kern="1200">
          <a:solidFill>
            <a:schemeClr val="tx1"/>
          </a:solidFill>
          <a:latin typeface="+mn-lt"/>
          <a:ea typeface="+mn-ea"/>
          <a:cs typeface="+mn-cs"/>
        </a:defRPr>
      </a:lvl4pPr>
      <a:lvl5pPr marL="2438339" algn="l" defTabSz="1219170" rtl="0" eaLnBrk="1" latinLnBrk="0" hangingPunct="1">
        <a:defRPr kumimoji="1" sz="2400" kern="1200">
          <a:solidFill>
            <a:schemeClr val="tx1"/>
          </a:solidFill>
          <a:latin typeface="+mn-lt"/>
          <a:ea typeface="+mn-ea"/>
          <a:cs typeface="+mn-cs"/>
        </a:defRPr>
      </a:lvl5pPr>
      <a:lvl6pPr marL="3047924" algn="l" defTabSz="1219170" rtl="0" eaLnBrk="1" latinLnBrk="0" hangingPunct="1">
        <a:defRPr kumimoji="1" sz="2400" kern="1200">
          <a:solidFill>
            <a:schemeClr val="tx1"/>
          </a:solidFill>
          <a:latin typeface="+mn-lt"/>
          <a:ea typeface="+mn-ea"/>
          <a:cs typeface="+mn-cs"/>
        </a:defRPr>
      </a:lvl6pPr>
      <a:lvl7pPr marL="3657509" algn="l" defTabSz="1219170" rtl="0" eaLnBrk="1" latinLnBrk="0" hangingPunct="1">
        <a:defRPr kumimoji="1" sz="2400" kern="1200">
          <a:solidFill>
            <a:schemeClr val="tx1"/>
          </a:solidFill>
          <a:latin typeface="+mn-lt"/>
          <a:ea typeface="+mn-ea"/>
          <a:cs typeface="+mn-cs"/>
        </a:defRPr>
      </a:lvl7pPr>
      <a:lvl8pPr marL="4267093" algn="l" defTabSz="1219170" rtl="0" eaLnBrk="1" latinLnBrk="0" hangingPunct="1">
        <a:defRPr kumimoji="1" sz="2400" kern="1200">
          <a:solidFill>
            <a:schemeClr val="tx1"/>
          </a:solidFill>
          <a:latin typeface="+mn-lt"/>
          <a:ea typeface="+mn-ea"/>
          <a:cs typeface="+mn-cs"/>
        </a:defRPr>
      </a:lvl8pPr>
      <a:lvl9pPr marL="4876678" algn="l" defTabSz="1219170" rtl="0" eaLnBrk="1" latinLnBrk="0" hangingPunct="1">
        <a:defRPr kumimoji="1"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94934D4-CA21-458B-947B-6E5837CC04E0}"/>
              </a:ext>
            </a:extLst>
          </p:cNvPr>
          <p:cNvSpPr/>
          <p:nvPr/>
        </p:nvSpPr>
        <p:spPr>
          <a:xfrm>
            <a:off x="1246910" y="4261268"/>
            <a:ext cx="9171708" cy="7733464"/>
          </a:xfrm>
          <a:prstGeom prst="rect">
            <a:avLst/>
          </a:prstGeom>
        </p:spPr>
        <p:txBody>
          <a:bodyPr wrap="square">
            <a:spAutoFit/>
          </a:bodyPr>
          <a:lstStyle/>
          <a:p>
            <a:pPr algn="just">
              <a:lnSpc>
                <a:spcPct val="115000"/>
              </a:lnSpc>
              <a:spcAft>
                <a:spcPts val="0"/>
              </a:spcAft>
            </a:pP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４－６．大手業界標準</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EDI</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との連携方策</a:t>
            </a:r>
          </a:p>
          <a:p>
            <a:pPr algn="just">
              <a:spcAft>
                <a:spcPts val="0"/>
              </a:spcAft>
            </a:pP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　事務局より、大手業界標準</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EDI</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との連携方策検討の進め方につき審議してほしいとの要請があった。</a:t>
            </a:r>
          </a:p>
          <a:p>
            <a:pPr algn="just">
              <a:spcAft>
                <a:spcPts val="0"/>
              </a:spcAft>
            </a:pP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（資料：業界横断</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2019-2-06</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　大手業界標準</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EDI</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連携方策の検討）</a:t>
            </a:r>
          </a:p>
          <a:p>
            <a:pPr algn="just">
              <a:spcAft>
                <a:spcPts val="0"/>
              </a:spcAft>
            </a:pP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 </a:t>
            </a:r>
            <a:endParaRPr lang="ja-JP" altLang="ja-JP"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【質疑】</a:t>
            </a:r>
          </a:p>
          <a:p>
            <a:pPr marL="342900" lvl="0" indent="-342900" algn="just">
              <a:spcAft>
                <a:spcPts val="0"/>
              </a:spcAft>
              <a:buFont typeface="Wingdings" panose="05000000000000000000" pitchFamily="2" charset="2"/>
              <a:buChar char=""/>
            </a:pP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業界標準</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EDI</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連携について、その目的や注記の表現（下記）が、業界標準</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EDI</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の国連</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CEFACT</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標準へ連携を求めているように読め、業界の賛同を得ることが難しくなる。</a:t>
            </a:r>
          </a:p>
          <a:p>
            <a:pPr marL="342900" lvl="0" indent="-342900" algn="just">
              <a:lnSpc>
                <a:spcPct val="115000"/>
              </a:lnSpc>
              <a:spcAft>
                <a:spcPts val="0"/>
              </a:spcAft>
              <a:buFont typeface="Wingdings" panose="05000000000000000000" pitchFamily="2" charset="2"/>
              <a:buChar char=""/>
            </a:pP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目的：当該業界団体の了解の基に、業界標準</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EDI</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をベースに、国連</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CEFACT</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共通辞書対応の仮メッセージを想定して、情報項目のマッピングを試みる。</a:t>
            </a:r>
          </a:p>
          <a:p>
            <a:pPr marL="342900" lvl="0" indent="-342900" algn="just">
              <a:lnSpc>
                <a:spcPct val="115000"/>
              </a:lnSpc>
              <a:spcAft>
                <a:spcPts val="0"/>
              </a:spcAft>
              <a:buFont typeface="Wingdings" panose="05000000000000000000" pitchFamily="2" charset="2"/>
              <a:buChar char=""/>
            </a:pP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注記：現行の業界標準</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EDI</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の移行を推進するものではなく、国連</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CEFACT</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標準準拠のユーザーや製品／サービスが業界標準</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EDI</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とデータ連携するための方策を検討することを目的とする。</a:t>
            </a:r>
          </a:p>
          <a:p>
            <a:pPr marL="342900" lvl="0" indent="-342900" algn="just">
              <a:lnSpc>
                <a:spcPct val="115000"/>
              </a:lnSpc>
              <a:spcAft>
                <a:spcPts val="0"/>
              </a:spcAft>
              <a:buFont typeface="ＭＳ 明朝" panose="02020609040205080304" pitchFamily="17" charset="-128"/>
              <a:buChar char="・"/>
            </a:pPr>
            <a:r>
              <a:rPr lang="ja-JP" altLang="ja-JP" kern="100" dirty="0">
                <a:latin typeface="Century" panose="02040604050505020304" pitchFamily="18" charset="0"/>
                <a:ea typeface="ＭＳ 明朝" panose="02020609040205080304" pitchFamily="17" charset="-128"/>
                <a:cs typeface="ＭＳ 明朝" panose="02020609040205080304" pitchFamily="17" charset="-128"/>
              </a:rPr>
              <a:t>国連</a:t>
            </a:r>
            <a:r>
              <a:rPr lang="en-US" altLang="ja-JP" kern="100" dirty="0">
                <a:latin typeface="Century" panose="02040604050505020304" pitchFamily="18" charset="0"/>
                <a:ea typeface="ＭＳ 明朝" panose="02020609040205080304" pitchFamily="17" charset="-128"/>
                <a:cs typeface="ＭＳ 明朝" panose="02020609040205080304" pitchFamily="17" charset="-128"/>
              </a:rPr>
              <a:t>CEFACT</a:t>
            </a:r>
            <a:r>
              <a:rPr lang="ja-JP" altLang="ja-JP" kern="100" dirty="0">
                <a:latin typeface="Century" panose="02040604050505020304" pitchFamily="18" charset="0"/>
                <a:ea typeface="ＭＳ 明朝" panose="02020609040205080304" pitchFamily="17" charset="-128"/>
                <a:cs typeface="ＭＳ 明朝" panose="02020609040205080304" pitchFamily="17" charset="-128"/>
              </a:rPr>
              <a:t>標準と言う表現は避けるべき。（例えば、国連</a:t>
            </a:r>
            <a:r>
              <a:rPr lang="en-US" altLang="ja-JP" kern="100" dirty="0">
                <a:latin typeface="Century" panose="02040604050505020304" pitchFamily="18" charset="0"/>
                <a:ea typeface="ＭＳ 明朝" panose="02020609040205080304" pitchFamily="17" charset="-128"/>
                <a:cs typeface="ＭＳ 明朝" panose="02020609040205080304" pitchFamily="17" charset="-128"/>
              </a:rPr>
              <a:t>CEFACT</a:t>
            </a:r>
            <a:r>
              <a:rPr lang="ja-JP" altLang="ja-JP" kern="100" dirty="0">
                <a:latin typeface="Century" panose="02040604050505020304" pitchFamily="18" charset="0"/>
                <a:ea typeface="ＭＳ 明朝" panose="02020609040205080304" pitchFamily="17" charset="-128"/>
                <a:cs typeface="ＭＳ 明朝" panose="02020609040205080304" pitchFamily="17" charset="-128"/>
              </a:rPr>
              <a:t>共通辞書に統一する）</a:t>
            </a:r>
          </a:p>
          <a:p>
            <a:pPr marL="342900" lvl="0" indent="-342900" algn="just">
              <a:lnSpc>
                <a:spcPct val="115000"/>
              </a:lnSpc>
              <a:spcAft>
                <a:spcPts val="0"/>
              </a:spcAft>
              <a:buFont typeface="ＭＳ 明朝" panose="02020609040205080304" pitchFamily="17" charset="-128"/>
              <a:buChar char="・"/>
            </a:pPr>
            <a:r>
              <a:rPr lang="ja-JP" altLang="ja-JP" kern="100" dirty="0">
                <a:latin typeface="Century" panose="02040604050505020304" pitchFamily="18" charset="0"/>
                <a:ea typeface="ＭＳ 明朝" panose="02020609040205080304" pitchFamily="17" charset="-128"/>
                <a:cs typeface="ＭＳ 明朝" panose="02020609040205080304" pitchFamily="17" charset="-128"/>
              </a:rPr>
              <a:t>マッピングと言うことばも抵抗を感じる。</a:t>
            </a:r>
          </a:p>
          <a:p>
            <a:pPr marL="342900" lvl="0" indent="-342900" algn="just">
              <a:lnSpc>
                <a:spcPct val="115000"/>
              </a:lnSpc>
              <a:spcAft>
                <a:spcPts val="0"/>
              </a:spcAft>
              <a:buFont typeface="ＭＳ 明朝" panose="02020609040205080304" pitchFamily="17" charset="-128"/>
              <a:buChar char="・"/>
            </a:pPr>
            <a:r>
              <a:rPr lang="ja-JP" altLang="ja-JP" kern="100" dirty="0">
                <a:latin typeface="Century" panose="02040604050505020304" pitchFamily="18" charset="0"/>
                <a:ea typeface="ＭＳ 明朝" panose="02020609040205080304" pitchFamily="17" charset="-128"/>
                <a:cs typeface="ＭＳ 明朝" panose="02020609040205080304" pitchFamily="17" charset="-128"/>
              </a:rPr>
              <a:t>候補の業界標準化団体に、石油化学業界が抜けている。</a:t>
            </a:r>
          </a:p>
          <a:p>
            <a:pPr marL="342900" lvl="0" indent="-342900" algn="just">
              <a:lnSpc>
                <a:spcPct val="115000"/>
              </a:lnSpc>
              <a:spcAft>
                <a:spcPts val="0"/>
              </a:spcAft>
              <a:buFont typeface="ＭＳ 明朝" panose="02020609040205080304" pitchFamily="17" charset="-128"/>
              <a:buChar char="・"/>
            </a:pPr>
            <a:r>
              <a:rPr lang="ja-JP" altLang="ja-JP" kern="100" dirty="0">
                <a:latin typeface="Century" panose="02040604050505020304" pitchFamily="18" charset="0"/>
                <a:ea typeface="ＭＳ 明朝" panose="02020609040205080304" pitchFamily="17" charset="-128"/>
                <a:cs typeface="ＭＳ 明朝" panose="02020609040205080304" pitchFamily="17" charset="-128"/>
              </a:rPr>
              <a:t>業界標準</a:t>
            </a:r>
            <a:r>
              <a:rPr lang="en-US" altLang="ja-JP" kern="100" dirty="0">
                <a:latin typeface="Century" panose="02040604050505020304" pitchFamily="18" charset="0"/>
                <a:ea typeface="ＭＳ 明朝" panose="02020609040205080304" pitchFamily="17" charset="-128"/>
                <a:cs typeface="ＭＳ 明朝" panose="02020609040205080304" pitchFamily="17" charset="-128"/>
              </a:rPr>
              <a:t>EDI</a:t>
            </a:r>
            <a:r>
              <a:rPr lang="ja-JP" altLang="ja-JP" kern="100" dirty="0">
                <a:latin typeface="Century" panose="02040604050505020304" pitchFamily="18" charset="0"/>
                <a:ea typeface="ＭＳ 明朝" panose="02020609040205080304" pitchFamily="17" charset="-128"/>
                <a:cs typeface="ＭＳ 明朝" panose="02020609040205080304" pitchFamily="17" charset="-128"/>
              </a:rPr>
              <a:t>を扱っている</a:t>
            </a:r>
            <a:r>
              <a:rPr lang="en-US" altLang="ja-JP" kern="100" dirty="0">
                <a:latin typeface="Century" panose="02040604050505020304" pitchFamily="18" charset="0"/>
                <a:ea typeface="ＭＳ 明朝" panose="02020609040205080304" pitchFamily="17" charset="-128"/>
                <a:cs typeface="ＭＳ 明朝" panose="02020609040205080304" pitchFamily="17" charset="-128"/>
              </a:rPr>
              <a:t>SIPS</a:t>
            </a:r>
            <a:r>
              <a:rPr lang="ja-JP" altLang="ja-JP" kern="100" dirty="0">
                <a:latin typeface="Century" panose="02040604050505020304" pitchFamily="18" charset="0"/>
                <a:ea typeface="ＭＳ 明朝" panose="02020609040205080304" pitchFamily="17" charset="-128"/>
                <a:cs typeface="ＭＳ 明朝" panose="02020609040205080304" pitchFamily="17" charset="-128"/>
              </a:rPr>
              <a:t>会員ベンダーの例。</a:t>
            </a:r>
          </a:p>
          <a:p>
            <a:pPr marL="342900" lvl="0" indent="-342900" algn="just">
              <a:lnSpc>
                <a:spcPct val="115000"/>
              </a:lnSpc>
              <a:spcAft>
                <a:spcPts val="0"/>
              </a:spcAft>
              <a:buFont typeface="Wingdings" panose="05000000000000000000" pitchFamily="2" charset="2"/>
              <a:buChar char=""/>
            </a:pP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流通</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BMS</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JSOL</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NI+C</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FIP</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NEC</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ソリューション</a:t>
            </a:r>
          </a:p>
          <a:p>
            <a:pPr marL="342900" lvl="0" indent="-342900" algn="just">
              <a:lnSpc>
                <a:spcPct val="115000"/>
              </a:lnSpc>
              <a:spcAft>
                <a:spcPts val="0"/>
              </a:spcAft>
              <a:buFont typeface="Wingdings" panose="05000000000000000000" pitchFamily="2" charset="2"/>
              <a:buChar char=""/>
            </a:pP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ECALGA</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a:t>
            </a: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NEC</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ソリューション</a:t>
            </a:r>
          </a:p>
          <a:p>
            <a:pPr marL="342900" lvl="0" indent="-342900" algn="just">
              <a:lnSpc>
                <a:spcPct val="115000"/>
              </a:lnSpc>
              <a:spcAft>
                <a:spcPts val="0"/>
              </a:spcAft>
              <a:buFont typeface="Wingdings" panose="05000000000000000000" pitchFamily="2" charset="2"/>
              <a:buChar char=""/>
            </a:pP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石化協：オージス総研</a:t>
            </a:r>
          </a:p>
          <a:p>
            <a:pPr marL="342900" lvl="0" indent="-342900" algn="just">
              <a:lnSpc>
                <a:spcPct val="115000"/>
              </a:lnSpc>
              <a:spcAft>
                <a:spcPts val="0"/>
              </a:spcAft>
              <a:buFont typeface="ＭＳ 明朝" panose="02020609040205080304" pitchFamily="17" charset="-128"/>
              <a:buChar char="・"/>
            </a:pPr>
            <a:r>
              <a:rPr lang="ja-JP" altLang="ja-JP" kern="100" dirty="0">
                <a:latin typeface="Century" panose="02040604050505020304" pitchFamily="18" charset="0"/>
                <a:ea typeface="ＭＳ 明朝" panose="02020609040205080304" pitchFamily="17" charset="-128"/>
                <a:cs typeface="ＭＳ 明朝" panose="02020609040205080304" pitchFamily="17" charset="-128"/>
              </a:rPr>
              <a:t>当</a:t>
            </a:r>
            <a:r>
              <a:rPr lang="en-US" altLang="ja-JP" kern="100" dirty="0">
                <a:latin typeface="Century" panose="02040604050505020304" pitchFamily="18" charset="0"/>
                <a:ea typeface="ＭＳ 明朝" panose="02020609040205080304" pitchFamily="17" charset="-128"/>
                <a:cs typeface="ＭＳ 明朝" panose="02020609040205080304" pitchFamily="17" charset="-128"/>
              </a:rPr>
              <a:t>EDI</a:t>
            </a:r>
            <a:r>
              <a:rPr lang="ja-JP" altLang="ja-JP" kern="100" dirty="0">
                <a:latin typeface="Century" panose="02040604050505020304" pitchFamily="18" charset="0"/>
                <a:ea typeface="ＭＳ 明朝" panose="02020609040205080304" pitchFamily="17" charset="-128"/>
                <a:cs typeface="ＭＳ 明朝" panose="02020609040205080304" pitchFamily="17" charset="-128"/>
              </a:rPr>
              <a:t>連携方式検討のプロジェクトに名前を付けたい。例えば「相互データ連携のための</a:t>
            </a:r>
            <a:r>
              <a:rPr lang="en-US" altLang="ja-JP" kern="100" dirty="0">
                <a:latin typeface="Century" panose="02040604050505020304" pitchFamily="18" charset="0"/>
                <a:ea typeface="ＭＳ 明朝" panose="02020609040205080304" pitchFamily="17" charset="-128"/>
                <a:cs typeface="ＭＳ 明朝" panose="02020609040205080304" pitchFamily="17" charset="-128"/>
              </a:rPr>
              <a:t>EDI</a:t>
            </a:r>
            <a:r>
              <a:rPr lang="ja-JP" altLang="ja-JP" kern="100" dirty="0">
                <a:latin typeface="Century" panose="02040604050505020304" pitchFamily="18" charset="0"/>
                <a:ea typeface="ＭＳ 明朝" panose="02020609040205080304" pitchFamily="17" charset="-128"/>
                <a:cs typeface="ＭＳ 明朝" panose="02020609040205080304" pitchFamily="17" charset="-128"/>
              </a:rPr>
              <a:t>データ分析プロジェクト」。</a:t>
            </a:r>
          </a:p>
          <a:p>
            <a:pPr marL="342900" lvl="0" indent="-342900" algn="just">
              <a:lnSpc>
                <a:spcPct val="115000"/>
              </a:lnSpc>
              <a:spcAft>
                <a:spcPts val="0"/>
              </a:spcAft>
              <a:buFont typeface="ＭＳ 明朝" panose="02020609040205080304" pitchFamily="17" charset="-128"/>
              <a:buChar char="・"/>
            </a:pPr>
            <a:r>
              <a:rPr lang="ja-JP" altLang="ja-JP" kern="100" dirty="0">
                <a:latin typeface="Century" panose="02040604050505020304" pitchFamily="18" charset="0"/>
                <a:ea typeface="ＭＳ 明朝" panose="02020609040205080304" pitchFamily="17" charset="-128"/>
                <a:cs typeface="ＭＳ 明朝" panose="02020609040205080304" pitchFamily="17" charset="-128"/>
              </a:rPr>
              <a:t>プロジェクトの名称、目的、方法、成果を分かりやすく整理（記述）するための分科会を開催する（</a:t>
            </a:r>
            <a:r>
              <a:rPr lang="en-US" altLang="ja-JP" kern="100" dirty="0">
                <a:latin typeface="Century" panose="02040604050505020304" pitchFamily="18" charset="0"/>
                <a:ea typeface="ＭＳ 明朝" panose="02020609040205080304" pitchFamily="17" charset="-128"/>
                <a:cs typeface="ＭＳ 明朝" panose="02020609040205080304" pitchFamily="17" charset="-128"/>
              </a:rPr>
              <a:t>10</a:t>
            </a:r>
            <a:r>
              <a:rPr lang="ja-JP" altLang="ja-JP" kern="100" dirty="0">
                <a:latin typeface="Century" panose="02040604050505020304" pitchFamily="18" charset="0"/>
                <a:ea typeface="ＭＳ 明朝" panose="02020609040205080304" pitchFamily="17" charset="-128"/>
                <a:cs typeface="ＭＳ 明朝" panose="02020609040205080304" pitchFamily="17" charset="-128"/>
              </a:rPr>
              <a:t>月</a:t>
            </a:r>
            <a:r>
              <a:rPr lang="en-US" altLang="ja-JP" kern="100" dirty="0">
                <a:latin typeface="Century" panose="02040604050505020304" pitchFamily="18" charset="0"/>
                <a:ea typeface="ＭＳ 明朝" panose="02020609040205080304" pitchFamily="17" charset="-128"/>
                <a:cs typeface="ＭＳ 明朝" panose="02020609040205080304" pitchFamily="17" charset="-128"/>
              </a:rPr>
              <a:t>8</a:t>
            </a:r>
            <a:r>
              <a:rPr lang="ja-JP" altLang="ja-JP" kern="100" dirty="0">
                <a:latin typeface="Century" panose="02040604050505020304" pitchFamily="18" charset="0"/>
                <a:ea typeface="ＭＳ 明朝" panose="02020609040205080304" pitchFamily="17" charset="-128"/>
                <a:cs typeface="ＭＳ 明朝" panose="02020609040205080304" pitchFamily="17" charset="-128"/>
              </a:rPr>
              <a:t>日）。</a:t>
            </a:r>
            <a:endParaRPr lang="ja-JP" altLang="ja-JP" kern="100" dirty="0">
              <a:effectLst/>
              <a:latin typeface="Century" panose="02040604050505020304" pitchFamily="18" charset="0"/>
              <a:ea typeface="ＭＳ 明朝" panose="02020609040205080304" pitchFamily="17" charset="-128"/>
              <a:cs typeface="ＭＳ 明朝" panose="02020609040205080304" pitchFamily="17" charset="-128"/>
            </a:endParaRPr>
          </a:p>
        </p:txBody>
      </p:sp>
      <p:sp>
        <p:nvSpPr>
          <p:cNvPr id="3" name="テキスト ボックス 2">
            <a:extLst>
              <a:ext uri="{FF2B5EF4-FFF2-40B4-BE49-F238E27FC236}">
                <a16:creationId xmlns:a16="http://schemas.microsoft.com/office/drawing/2014/main" id="{A7C143E7-D9B1-4A6B-8840-3A67101E12D7}"/>
              </a:ext>
            </a:extLst>
          </p:cNvPr>
          <p:cNvSpPr txBox="1"/>
          <p:nvPr/>
        </p:nvSpPr>
        <p:spPr>
          <a:xfrm>
            <a:off x="6930190" y="529388"/>
            <a:ext cx="4307306" cy="461665"/>
          </a:xfrm>
          <a:prstGeom prst="rect">
            <a:avLst/>
          </a:prstGeom>
          <a:noFill/>
          <a:ln>
            <a:solidFill>
              <a:schemeClr val="accent1"/>
            </a:solidFill>
          </a:ln>
        </p:spPr>
        <p:txBody>
          <a:bodyPr wrap="square" rtlCol="0">
            <a:spAutoFit/>
          </a:bodyPr>
          <a:lstStyle/>
          <a:p>
            <a:r>
              <a:rPr kumimoji="1" lang="ja-JP" altLang="en-US" sz="2400" dirty="0"/>
              <a:t>業界横断</a:t>
            </a:r>
            <a:r>
              <a:rPr kumimoji="1" lang="en-US" altLang="ja-JP" sz="2400" dirty="0"/>
              <a:t>2019-</a:t>
            </a:r>
            <a:r>
              <a:rPr kumimoji="1" lang="ja-JP" altLang="en-US" sz="2400" dirty="0"/>
              <a:t>分科会</a:t>
            </a:r>
            <a:r>
              <a:rPr kumimoji="1" lang="en-US" altLang="ja-JP" sz="2400" dirty="0"/>
              <a:t>(1)-02</a:t>
            </a:r>
            <a:endParaRPr kumimoji="1" lang="ja-JP" altLang="en-US" sz="2400" dirty="0"/>
          </a:p>
        </p:txBody>
      </p:sp>
    </p:spTree>
    <p:extLst>
      <p:ext uri="{BB962C8B-B14F-4D97-AF65-F5344CB8AC3E}">
        <p14:creationId xmlns:p14="http://schemas.microsoft.com/office/powerpoint/2010/main" val="1464063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5E495BB6-EC36-46DF-A436-0E7B496D6FD0}"/>
              </a:ext>
            </a:extLst>
          </p:cNvPr>
          <p:cNvSpPr txBox="1"/>
          <p:nvPr/>
        </p:nvSpPr>
        <p:spPr>
          <a:xfrm>
            <a:off x="2454443" y="866273"/>
            <a:ext cx="7916779" cy="584775"/>
          </a:xfrm>
          <a:prstGeom prst="rect">
            <a:avLst/>
          </a:prstGeom>
          <a:noFill/>
        </p:spPr>
        <p:txBody>
          <a:bodyPr wrap="square" rtlCol="0">
            <a:spAutoFit/>
          </a:bodyPr>
          <a:lstStyle/>
          <a:p>
            <a:r>
              <a:rPr kumimoji="1" lang="ja-JP" altLang="en-US" sz="3200" b="1" dirty="0">
                <a:latin typeface="Century" panose="02040604050505020304" pitchFamily="18" charset="0"/>
              </a:rPr>
              <a:t>相互データ連携のための</a:t>
            </a:r>
            <a:r>
              <a:rPr kumimoji="1" lang="en-US" altLang="ja-JP" sz="3200" b="1" dirty="0">
                <a:latin typeface="Century" panose="02040604050505020304" pitchFamily="18" charset="0"/>
              </a:rPr>
              <a:t>EDI</a:t>
            </a:r>
            <a:r>
              <a:rPr kumimoji="1" lang="ja-JP" altLang="en-US" sz="3200" b="1" dirty="0">
                <a:latin typeface="Century" panose="02040604050505020304" pitchFamily="18" charset="0"/>
              </a:rPr>
              <a:t>データ分析</a:t>
            </a:r>
          </a:p>
        </p:txBody>
      </p:sp>
      <p:sp>
        <p:nvSpPr>
          <p:cNvPr id="5" name="テキスト ボックス 4">
            <a:extLst>
              <a:ext uri="{FF2B5EF4-FFF2-40B4-BE49-F238E27FC236}">
                <a16:creationId xmlns:a16="http://schemas.microsoft.com/office/drawing/2014/main" id="{9EB84D66-0BA6-484E-92DE-6AE861040B60}"/>
              </a:ext>
            </a:extLst>
          </p:cNvPr>
          <p:cNvSpPr txBox="1"/>
          <p:nvPr/>
        </p:nvSpPr>
        <p:spPr>
          <a:xfrm>
            <a:off x="581024" y="1876926"/>
            <a:ext cx="10680700" cy="1569660"/>
          </a:xfrm>
          <a:prstGeom prst="rect">
            <a:avLst/>
          </a:prstGeom>
          <a:noFill/>
          <a:ln>
            <a:solidFill>
              <a:schemeClr val="accent1"/>
            </a:solidFill>
          </a:ln>
        </p:spPr>
        <p:txBody>
          <a:bodyPr wrap="square" rtlCol="0">
            <a:spAutoFit/>
          </a:bodyPr>
          <a:lstStyle/>
          <a:p>
            <a:r>
              <a:rPr kumimoji="1" lang="ja-JP" altLang="en-US" sz="2400" dirty="0"/>
              <a:t>背景：</a:t>
            </a:r>
            <a:endParaRPr kumimoji="1" lang="en-US" altLang="ja-JP" sz="2400" dirty="0"/>
          </a:p>
          <a:p>
            <a:pPr marL="342900" indent="-342900">
              <a:buFont typeface="Wingdings" panose="05000000000000000000" pitchFamily="2" charset="2"/>
              <a:buChar char="Ø"/>
            </a:pPr>
            <a:r>
              <a:rPr kumimoji="1" lang="ja-JP" altLang="en-US" sz="2400" dirty="0">
                <a:latin typeface="Century" panose="02040604050505020304" pitchFamily="18" charset="0"/>
              </a:rPr>
              <a:t>複数の業界標準</a:t>
            </a:r>
            <a:r>
              <a:rPr kumimoji="1" lang="en-US" altLang="ja-JP" sz="2400" dirty="0">
                <a:latin typeface="Century" panose="02040604050505020304" pitchFamily="18" charset="0"/>
              </a:rPr>
              <a:t>EDI</a:t>
            </a:r>
            <a:r>
              <a:rPr kumimoji="1" lang="ja-JP" altLang="en-US" sz="2400" dirty="0">
                <a:latin typeface="Century" panose="02040604050505020304" pitchFamily="18" charset="0"/>
              </a:rPr>
              <a:t>へ単一のインタフェースで対応したい。</a:t>
            </a:r>
            <a:endParaRPr kumimoji="1" lang="en-US" altLang="ja-JP" sz="2400" dirty="0">
              <a:latin typeface="Century" panose="02040604050505020304" pitchFamily="18" charset="0"/>
            </a:endParaRPr>
          </a:p>
          <a:p>
            <a:pPr marL="342900" indent="-342900">
              <a:buFont typeface="Wingdings" panose="05000000000000000000" pitchFamily="2" charset="2"/>
              <a:buChar char="Ø"/>
            </a:pPr>
            <a:r>
              <a:rPr kumimoji="1" lang="ja-JP" altLang="en-US" sz="2400" dirty="0">
                <a:latin typeface="Century" panose="02040604050505020304" pitchFamily="18" charset="0"/>
              </a:rPr>
              <a:t>共通のパッケージソフトやサービスを業界標準</a:t>
            </a:r>
            <a:r>
              <a:rPr kumimoji="1" lang="en-US" altLang="ja-JP" sz="2400" dirty="0">
                <a:latin typeface="Century" panose="02040604050505020304" pitchFamily="18" charset="0"/>
              </a:rPr>
              <a:t>EDI</a:t>
            </a:r>
            <a:r>
              <a:rPr kumimoji="1" lang="ja-JP" altLang="en-US" sz="2400" dirty="0">
                <a:latin typeface="Century" panose="02040604050505020304" pitchFamily="18" charset="0"/>
              </a:rPr>
              <a:t>と連携したい。</a:t>
            </a:r>
            <a:endParaRPr kumimoji="1" lang="en-US" altLang="ja-JP" sz="2400" dirty="0">
              <a:latin typeface="Century" panose="02040604050505020304" pitchFamily="18" charset="0"/>
            </a:endParaRPr>
          </a:p>
          <a:p>
            <a:pPr marL="342900" indent="-342900">
              <a:buFont typeface="Wingdings" panose="05000000000000000000" pitchFamily="2" charset="2"/>
              <a:buChar char="Ø"/>
            </a:pPr>
            <a:r>
              <a:rPr kumimoji="1" lang="ja-JP" altLang="en-US" sz="2400" dirty="0">
                <a:latin typeface="Century" panose="02040604050505020304" pitchFamily="18" charset="0"/>
              </a:rPr>
              <a:t>海外現地</a:t>
            </a:r>
            <a:r>
              <a:rPr kumimoji="1" lang="en-US" altLang="ja-JP" sz="2400" dirty="0">
                <a:latin typeface="Century" panose="02040604050505020304" pitchFamily="18" charset="0"/>
              </a:rPr>
              <a:t>EDI</a:t>
            </a:r>
            <a:r>
              <a:rPr kumimoji="1" lang="ja-JP" altLang="en-US" sz="2400" dirty="0">
                <a:latin typeface="Century" panose="02040604050505020304" pitchFamily="18" charset="0"/>
              </a:rPr>
              <a:t>との整合化を図りたい。</a:t>
            </a:r>
          </a:p>
        </p:txBody>
      </p:sp>
      <p:sp>
        <p:nvSpPr>
          <p:cNvPr id="6" name="テキスト ボックス 5">
            <a:extLst>
              <a:ext uri="{FF2B5EF4-FFF2-40B4-BE49-F238E27FC236}">
                <a16:creationId xmlns:a16="http://schemas.microsoft.com/office/drawing/2014/main" id="{25F19147-F05E-41D6-9C8C-E114A85435F8}"/>
              </a:ext>
            </a:extLst>
          </p:cNvPr>
          <p:cNvSpPr txBox="1"/>
          <p:nvPr/>
        </p:nvSpPr>
        <p:spPr>
          <a:xfrm>
            <a:off x="581024" y="4046139"/>
            <a:ext cx="10680700" cy="6370975"/>
          </a:xfrm>
          <a:prstGeom prst="rect">
            <a:avLst/>
          </a:prstGeom>
          <a:noFill/>
          <a:ln>
            <a:solidFill>
              <a:schemeClr val="accent1"/>
            </a:solidFill>
          </a:ln>
        </p:spPr>
        <p:txBody>
          <a:bodyPr wrap="square" rtlCol="0">
            <a:spAutoFit/>
          </a:bodyPr>
          <a:lstStyle/>
          <a:p>
            <a:r>
              <a:rPr kumimoji="1" lang="ja-JP" altLang="en-US" sz="2400" dirty="0"/>
              <a:t>方法：</a:t>
            </a:r>
            <a:endParaRPr kumimoji="1" lang="en-US" altLang="ja-JP" sz="2400" dirty="0"/>
          </a:p>
          <a:p>
            <a:pPr marL="342900" indent="-342900">
              <a:buFont typeface="Wingdings" panose="05000000000000000000" pitchFamily="2" charset="2"/>
              <a:buChar char="Ø"/>
            </a:pPr>
            <a:r>
              <a:rPr kumimoji="1" lang="ja-JP" altLang="en-US" sz="2400" dirty="0">
                <a:latin typeface="Century" panose="02040604050505020304" pitchFamily="18" charset="0"/>
              </a:rPr>
              <a:t>国連</a:t>
            </a:r>
            <a:r>
              <a:rPr kumimoji="1" lang="en-US" altLang="ja-JP" sz="2400" dirty="0">
                <a:latin typeface="Century" panose="02040604050505020304" pitchFamily="18" charset="0"/>
              </a:rPr>
              <a:t>CEFACT</a:t>
            </a:r>
            <a:r>
              <a:rPr kumimoji="1" lang="ja-JP" altLang="en-US" sz="2400" dirty="0">
                <a:latin typeface="Century" panose="02040604050505020304" pitchFamily="18" charset="0"/>
              </a:rPr>
              <a:t>共通辞書に定義された情報項目と各業界標準</a:t>
            </a:r>
            <a:r>
              <a:rPr kumimoji="1" lang="en-US" altLang="ja-JP" sz="2400" dirty="0">
                <a:latin typeface="Century" panose="02040604050505020304" pitchFamily="18" charset="0"/>
              </a:rPr>
              <a:t>EDI</a:t>
            </a:r>
            <a:r>
              <a:rPr kumimoji="1" lang="ja-JP" altLang="en-US" sz="2400" dirty="0">
                <a:latin typeface="Century" panose="02040604050505020304" pitchFamily="18" charset="0"/>
              </a:rPr>
              <a:t>データ項目の意味情報との対応関係を明らかにする。</a:t>
            </a:r>
            <a:endParaRPr kumimoji="1" lang="en-US" altLang="ja-JP" sz="2400" dirty="0">
              <a:latin typeface="Century" panose="02040604050505020304" pitchFamily="18" charset="0"/>
            </a:endParaRPr>
          </a:p>
          <a:p>
            <a:pPr marL="342900" indent="-342900">
              <a:buFont typeface="Wingdings" panose="05000000000000000000" pitchFamily="2" charset="2"/>
              <a:buChar char="Ø"/>
            </a:pPr>
            <a:r>
              <a:rPr kumimoji="1" lang="ja-JP" altLang="en-US" sz="2400" dirty="0">
                <a:latin typeface="Century" panose="02040604050505020304" pitchFamily="18" charset="0"/>
              </a:rPr>
              <a:t>国連</a:t>
            </a:r>
            <a:r>
              <a:rPr kumimoji="1" lang="en-US" altLang="ja-JP" sz="2400" dirty="0">
                <a:latin typeface="Century" panose="02040604050505020304" pitchFamily="18" charset="0"/>
              </a:rPr>
              <a:t>CEFACT</a:t>
            </a:r>
            <a:r>
              <a:rPr kumimoji="1" lang="ja-JP" altLang="en-US" sz="2400" dirty="0">
                <a:latin typeface="Century" panose="02040604050505020304" pitchFamily="18" charset="0"/>
              </a:rPr>
              <a:t>共通辞書を使用したメッセージのデータ項目を必要な業界標準</a:t>
            </a:r>
            <a:r>
              <a:rPr kumimoji="1" lang="en-US" altLang="ja-JP" sz="2400" dirty="0">
                <a:latin typeface="Century" panose="02040604050505020304" pitchFamily="18" charset="0"/>
              </a:rPr>
              <a:t>EDI</a:t>
            </a:r>
            <a:r>
              <a:rPr kumimoji="1" lang="ja-JP" altLang="en-US" sz="2400" dirty="0">
                <a:latin typeface="Century" panose="02040604050505020304" pitchFamily="18" charset="0"/>
              </a:rPr>
              <a:t>データ項目にマッピング（対応表）する。</a:t>
            </a:r>
            <a:endParaRPr kumimoji="1" lang="en-US" altLang="ja-JP" sz="2400" dirty="0">
              <a:latin typeface="Century" panose="02040604050505020304" pitchFamily="18" charset="0"/>
            </a:endParaRPr>
          </a:p>
          <a:p>
            <a:pPr marL="342900" indent="-342900">
              <a:buFont typeface="Wingdings" panose="05000000000000000000" pitchFamily="2" charset="2"/>
              <a:buChar char="Ø"/>
            </a:pPr>
            <a:r>
              <a:rPr kumimoji="1" lang="ja-JP" altLang="en-US" sz="2400" dirty="0">
                <a:latin typeface="Century" panose="02040604050505020304" pitchFamily="18" charset="0"/>
              </a:rPr>
              <a:t>国連</a:t>
            </a:r>
            <a:r>
              <a:rPr kumimoji="1" lang="en-US" altLang="ja-JP" sz="2400" dirty="0">
                <a:latin typeface="Century" panose="02040604050505020304" pitchFamily="18" charset="0"/>
              </a:rPr>
              <a:t>CEFACT</a:t>
            </a:r>
            <a:r>
              <a:rPr kumimoji="1" lang="ja-JP" altLang="en-US" sz="2400" dirty="0">
                <a:latin typeface="Century" panose="02040604050505020304" pitchFamily="18" charset="0"/>
              </a:rPr>
              <a:t>共通辞書を使用したメッセージを主要な業界標準</a:t>
            </a:r>
            <a:r>
              <a:rPr kumimoji="1" lang="en-US" altLang="ja-JP" sz="2400" dirty="0">
                <a:latin typeface="Century" panose="02040604050505020304" pitchFamily="18" charset="0"/>
              </a:rPr>
              <a:t>EDI</a:t>
            </a:r>
            <a:r>
              <a:rPr kumimoji="1" lang="ja-JP" altLang="en-US" sz="2400" dirty="0">
                <a:latin typeface="Century" panose="02040604050505020304" pitchFamily="18" charset="0"/>
              </a:rPr>
              <a:t>メッセージに変換するゲートウェイ開発を推進する。</a:t>
            </a:r>
            <a:endParaRPr kumimoji="1" lang="en-US" altLang="ja-JP" sz="2400" dirty="0">
              <a:latin typeface="Century" panose="02040604050505020304" pitchFamily="18" charset="0"/>
            </a:endParaRPr>
          </a:p>
          <a:p>
            <a:pPr marL="342900" indent="-342900">
              <a:buFont typeface="Wingdings" panose="05000000000000000000" pitchFamily="2" charset="2"/>
              <a:buChar char="Ø"/>
            </a:pPr>
            <a:endParaRPr kumimoji="1" lang="en-US" altLang="ja-JP" sz="2400" dirty="0"/>
          </a:p>
          <a:p>
            <a:pPr marL="342900" indent="-342900">
              <a:buFont typeface="Wingdings" panose="05000000000000000000" pitchFamily="2" charset="2"/>
              <a:buChar char="Ø"/>
            </a:pPr>
            <a:endParaRPr kumimoji="1" lang="en-US" altLang="ja-JP" sz="2400" dirty="0"/>
          </a:p>
          <a:p>
            <a:endParaRPr kumimoji="1" lang="en-US" altLang="ja-JP" sz="2400" dirty="0"/>
          </a:p>
          <a:p>
            <a:endParaRPr kumimoji="1" lang="en-US" altLang="ja-JP" sz="2400" dirty="0"/>
          </a:p>
          <a:p>
            <a:endParaRPr kumimoji="1" lang="en-US" altLang="ja-JP" sz="2400" dirty="0"/>
          </a:p>
          <a:p>
            <a:endParaRPr kumimoji="1" lang="en-US" altLang="ja-JP" sz="2400" dirty="0"/>
          </a:p>
          <a:p>
            <a:endParaRPr kumimoji="1" lang="en-US" altLang="ja-JP" sz="2400" dirty="0"/>
          </a:p>
          <a:p>
            <a:endParaRPr kumimoji="1" lang="en-US" altLang="ja-JP" sz="2400" dirty="0"/>
          </a:p>
          <a:p>
            <a:endParaRPr kumimoji="1" lang="en-US" altLang="ja-JP" sz="2400" dirty="0"/>
          </a:p>
          <a:p>
            <a:endParaRPr kumimoji="1" lang="ja-JP" altLang="en-US" sz="2400" dirty="0"/>
          </a:p>
        </p:txBody>
      </p:sp>
      <p:sp>
        <p:nvSpPr>
          <p:cNvPr id="7" name="楕円 6">
            <a:extLst>
              <a:ext uri="{FF2B5EF4-FFF2-40B4-BE49-F238E27FC236}">
                <a16:creationId xmlns:a16="http://schemas.microsoft.com/office/drawing/2014/main" id="{EEE51E1E-4F3E-4CEF-BD4F-D6DC880362A9}"/>
              </a:ext>
            </a:extLst>
          </p:cNvPr>
          <p:cNvSpPr/>
          <p:nvPr/>
        </p:nvSpPr>
        <p:spPr>
          <a:xfrm>
            <a:off x="1106905" y="6962998"/>
            <a:ext cx="2184400" cy="1701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国連</a:t>
            </a:r>
            <a:r>
              <a:rPr kumimoji="1" lang="en-US" altLang="ja-JP" dirty="0">
                <a:solidFill>
                  <a:schemeClr val="tx1"/>
                </a:solidFill>
              </a:rPr>
              <a:t>CEFACT</a:t>
            </a:r>
            <a:r>
              <a:rPr kumimoji="1" lang="ja-JP" altLang="en-US" dirty="0">
                <a:solidFill>
                  <a:schemeClr val="tx1"/>
                </a:solidFill>
              </a:rPr>
              <a:t>共通辞書対応アプリケーション</a:t>
            </a:r>
          </a:p>
        </p:txBody>
      </p:sp>
      <p:sp>
        <p:nvSpPr>
          <p:cNvPr id="8" name="楕円 7">
            <a:extLst>
              <a:ext uri="{FF2B5EF4-FFF2-40B4-BE49-F238E27FC236}">
                <a16:creationId xmlns:a16="http://schemas.microsoft.com/office/drawing/2014/main" id="{893A9FB7-CE4C-43C1-A44C-7DEC87F07CCB}"/>
              </a:ext>
            </a:extLst>
          </p:cNvPr>
          <p:cNvSpPr/>
          <p:nvPr/>
        </p:nvSpPr>
        <p:spPr>
          <a:xfrm>
            <a:off x="8655049" y="6962998"/>
            <a:ext cx="2184400" cy="1701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業界標準</a:t>
            </a:r>
            <a:r>
              <a:rPr kumimoji="1" lang="en-US" altLang="ja-JP" dirty="0">
                <a:solidFill>
                  <a:schemeClr val="tx1"/>
                </a:solidFill>
              </a:rPr>
              <a:t>EDI</a:t>
            </a:r>
            <a:r>
              <a:rPr kumimoji="1" lang="ja-JP" altLang="en-US" dirty="0">
                <a:solidFill>
                  <a:schemeClr val="tx1"/>
                </a:solidFill>
              </a:rPr>
              <a:t>対応アプリケーション</a:t>
            </a:r>
          </a:p>
        </p:txBody>
      </p:sp>
      <p:sp>
        <p:nvSpPr>
          <p:cNvPr id="9" name="思考の吹き出し: 雲形 8">
            <a:extLst>
              <a:ext uri="{FF2B5EF4-FFF2-40B4-BE49-F238E27FC236}">
                <a16:creationId xmlns:a16="http://schemas.microsoft.com/office/drawing/2014/main" id="{87623523-0E79-4A04-90DB-A3BFB82C9D79}"/>
              </a:ext>
            </a:extLst>
          </p:cNvPr>
          <p:cNvSpPr/>
          <p:nvPr/>
        </p:nvSpPr>
        <p:spPr>
          <a:xfrm>
            <a:off x="5076824" y="7299548"/>
            <a:ext cx="1689100" cy="1028700"/>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変換</a:t>
            </a:r>
            <a:endParaRPr kumimoji="1" lang="en-US" altLang="ja-JP" b="1" dirty="0">
              <a:solidFill>
                <a:schemeClr val="tx1"/>
              </a:solidFill>
            </a:endParaRPr>
          </a:p>
          <a:p>
            <a:pPr algn="ctr"/>
            <a:r>
              <a:rPr kumimoji="1" lang="ja-JP" altLang="en-US" b="1" dirty="0">
                <a:solidFill>
                  <a:schemeClr val="tx1"/>
                </a:solidFill>
              </a:rPr>
              <a:t>ゲートウェイ</a:t>
            </a:r>
          </a:p>
        </p:txBody>
      </p:sp>
      <p:sp>
        <p:nvSpPr>
          <p:cNvPr id="10" name="矢印: 左右 9">
            <a:extLst>
              <a:ext uri="{FF2B5EF4-FFF2-40B4-BE49-F238E27FC236}">
                <a16:creationId xmlns:a16="http://schemas.microsoft.com/office/drawing/2014/main" id="{985D15DE-BE67-41E1-8B77-FC07A047D0D9}"/>
              </a:ext>
            </a:extLst>
          </p:cNvPr>
          <p:cNvSpPr/>
          <p:nvPr/>
        </p:nvSpPr>
        <p:spPr>
          <a:xfrm>
            <a:off x="3424655" y="7610698"/>
            <a:ext cx="1518819" cy="3302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矢印: 左右 10">
            <a:extLst>
              <a:ext uri="{FF2B5EF4-FFF2-40B4-BE49-F238E27FC236}">
                <a16:creationId xmlns:a16="http://schemas.microsoft.com/office/drawing/2014/main" id="{82E19909-C193-428A-A758-53682300FF3C}"/>
              </a:ext>
            </a:extLst>
          </p:cNvPr>
          <p:cNvSpPr/>
          <p:nvPr/>
        </p:nvSpPr>
        <p:spPr>
          <a:xfrm>
            <a:off x="6959223" y="7600959"/>
            <a:ext cx="1518819" cy="3302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ローチャート: 書類 11">
            <a:extLst>
              <a:ext uri="{FF2B5EF4-FFF2-40B4-BE49-F238E27FC236}">
                <a16:creationId xmlns:a16="http://schemas.microsoft.com/office/drawing/2014/main" id="{253084D2-729C-4512-83B9-28BB08027013}"/>
              </a:ext>
            </a:extLst>
          </p:cNvPr>
          <p:cNvSpPr/>
          <p:nvPr/>
        </p:nvSpPr>
        <p:spPr>
          <a:xfrm>
            <a:off x="3597274" y="7978998"/>
            <a:ext cx="1181100" cy="1930400"/>
          </a:xfrm>
          <a:prstGeom prst="flowChartDocument">
            <a:avLst/>
          </a:prstGeom>
          <a:solidFill>
            <a:schemeClr val="accent1">
              <a:alpha val="1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国連</a:t>
            </a:r>
            <a:r>
              <a:rPr kumimoji="1" lang="en-US" altLang="ja-JP" dirty="0">
                <a:solidFill>
                  <a:schemeClr val="tx1"/>
                </a:solidFill>
              </a:rPr>
              <a:t>CEFACT</a:t>
            </a:r>
            <a:r>
              <a:rPr kumimoji="1" lang="ja-JP" altLang="en-US" dirty="0">
                <a:solidFill>
                  <a:schemeClr val="tx1"/>
                </a:solidFill>
              </a:rPr>
              <a:t>共通辞書対応メッセージ</a:t>
            </a:r>
          </a:p>
        </p:txBody>
      </p:sp>
      <p:sp>
        <p:nvSpPr>
          <p:cNvPr id="13" name="フローチャート: 書類 12">
            <a:extLst>
              <a:ext uri="{FF2B5EF4-FFF2-40B4-BE49-F238E27FC236}">
                <a16:creationId xmlns:a16="http://schemas.microsoft.com/office/drawing/2014/main" id="{5C96A650-F960-4F00-AA7E-8EA686E10CBC}"/>
              </a:ext>
            </a:extLst>
          </p:cNvPr>
          <p:cNvSpPr/>
          <p:nvPr/>
        </p:nvSpPr>
        <p:spPr>
          <a:xfrm>
            <a:off x="7119936" y="7978998"/>
            <a:ext cx="1181100" cy="1930400"/>
          </a:xfrm>
          <a:prstGeom prst="flowChartDocument">
            <a:avLst/>
          </a:prstGeom>
          <a:solidFill>
            <a:schemeClr val="accent1">
              <a:alpha val="1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業界標準</a:t>
            </a:r>
            <a:r>
              <a:rPr kumimoji="1" lang="en-US" altLang="ja-JP" dirty="0">
                <a:solidFill>
                  <a:schemeClr val="tx1"/>
                </a:solidFill>
              </a:rPr>
              <a:t>EDI</a:t>
            </a:r>
            <a:r>
              <a:rPr kumimoji="1" lang="ja-JP" altLang="en-US" dirty="0">
                <a:solidFill>
                  <a:schemeClr val="tx1"/>
                </a:solidFill>
              </a:rPr>
              <a:t>対応メッセージ</a:t>
            </a:r>
          </a:p>
        </p:txBody>
      </p:sp>
      <p:sp>
        <p:nvSpPr>
          <p:cNvPr id="14" name="テキスト ボックス 13">
            <a:extLst>
              <a:ext uri="{FF2B5EF4-FFF2-40B4-BE49-F238E27FC236}">
                <a16:creationId xmlns:a16="http://schemas.microsoft.com/office/drawing/2014/main" id="{E4ABF054-F95F-4EE0-AD61-E08DC5701FC3}"/>
              </a:ext>
            </a:extLst>
          </p:cNvPr>
          <p:cNvSpPr txBox="1"/>
          <p:nvPr/>
        </p:nvSpPr>
        <p:spPr>
          <a:xfrm>
            <a:off x="581024" y="11016667"/>
            <a:ext cx="10680700" cy="3046988"/>
          </a:xfrm>
          <a:prstGeom prst="rect">
            <a:avLst/>
          </a:prstGeom>
          <a:noFill/>
          <a:ln>
            <a:solidFill>
              <a:schemeClr val="accent1"/>
            </a:solidFill>
          </a:ln>
        </p:spPr>
        <p:txBody>
          <a:bodyPr wrap="square" rtlCol="0">
            <a:spAutoFit/>
          </a:bodyPr>
          <a:lstStyle/>
          <a:p>
            <a:r>
              <a:rPr kumimoji="1" lang="ja-JP" altLang="en-US" sz="2400" dirty="0"/>
              <a:t>進め方：</a:t>
            </a:r>
            <a:endParaRPr kumimoji="1" lang="en-US" altLang="ja-JP" sz="2400" dirty="0"/>
          </a:p>
          <a:p>
            <a:pPr marL="342900" indent="-342900">
              <a:buFont typeface="Wingdings" panose="05000000000000000000" pitchFamily="2" charset="2"/>
              <a:buChar char="Ø"/>
            </a:pPr>
            <a:r>
              <a:rPr kumimoji="1" lang="ja-JP" altLang="en-US" sz="2400" dirty="0">
                <a:latin typeface="Century" panose="02040604050505020304" pitchFamily="18" charset="0"/>
              </a:rPr>
              <a:t>業界団体は、相互データ連携のための</a:t>
            </a:r>
            <a:r>
              <a:rPr kumimoji="1" lang="en-US" altLang="ja-JP" sz="2400" dirty="0">
                <a:latin typeface="Century" panose="02040604050505020304" pitchFamily="18" charset="0"/>
              </a:rPr>
              <a:t>EDI</a:t>
            </a:r>
            <a:r>
              <a:rPr kumimoji="1" lang="ja-JP" altLang="en-US" sz="2400" dirty="0">
                <a:latin typeface="Century" panose="02040604050505020304" pitchFamily="18" charset="0"/>
              </a:rPr>
              <a:t>データ分析に必要な業界標準</a:t>
            </a:r>
            <a:r>
              <a:rPr kumimoji="1" lang="en-US" altLang="ja-JP" sz="2400" dirty="0">
                <a:latin typeface="Century" panose="02040604050505020304" pitchFamily="18" charset="0"/>
              </a:rPr>
              <a:t>EDI</a:t>
            </a:r>
            <a:r>
              <a:rPr kumimoji="1" lang="ja-JP" altLang="en-US" sz="2400" dirty="0">
                <a:latin typeface="Century" panose="02040604050505020304" pitchFamily="18" charset="0"/>
              </a:rPr>
              <a:t>のデータ仕様の使用を許可する。</a:t>
            </a:r>
            <a:endParaRPr kumimoji="1" lang="en-US" altLang="ja-JP" sz="2400" dirty="0">
              <a:latin typeface="Century" panose="02040604050505020304" pitchFamily="18" charset="0"/>
            </a:endParaRPr>
          </a:p>
          <a:p>
            <a:pPr marL="342900" indent="-342900">
              <a:buFont typeface="Wingdings" panose="05000000000000000000" pitchFamily="2" charset="2"/>
              <a:buChar char="Ø"/>
            </a:pPr>
            <a:r>
              <a:rPr kumimoji="1" lang="en-US" altLang="ja-JP" sz="2400" dirty="0">
                <a:latin typeface="Century" panose="02040604050505020304" pitchFamily="18" charset="0"/>
              </a:rPr>
              <a:t>SIPS</a:t>
            </a:r>
            <a:r>
              <a:rPr kumimoji="1" lang="ja-JP" altLang="en-US" sz="2400" dirty="0">
                <a:latin typeface="Century" panose="02040604050505020304" pitchFamily="18" charset="0"/>
              </a:rPr>
              <a:t>は、業界団体の協力（意味情報に関わる助言等）のもとに、国連</a:t>
            </a:r>
            <a:r>
              <a:rPr kumimoji="1" lang="en-US" altLang="ja-JP" sz="2400" dirty="0">
                <a:latin typeface="Century" panose="02040604050505020304" pitchFamily="18" charset="0"/>
              </a:rPr>
              <a:t>CEFACT</a:t>
            </a:r>
            <a:r>
              <a:rPr kumimoji="1" lang="ja-JP" altLang="en-US" sz="2400" dirty="0">
                <a:latin typeface="Century" panose="02040604050505020304" pitchFamily="18" charset="0"/>
              </a:rPr>
              <a:t>共通辞書に定義された情報項目と業界標準</a:t>
            </a:r>
            <a:r>
              <a:rPr kumimoji="1" lang="en-US" altLang="ja-JP" sz="2400" dirty="0">
                <a:latin typeface="Century" panose="02040604050505020304" pitchFamily="18" charset="0"/>
              </a:rPr>
              <a:t>EDI</a:t>
            </a:r>
            <a:r>
              <a:rPr kumimoji="1" lang="ja-JP" altLang="en-US" sz="2400" dirty="0">
                <a:latin typeface="Century" panose="02040604050505020304" pitchFamily="18" charset="0"/>
              </a:rPr>
              <a:t>データ項目の意味情報との対応関係を分析する。</a:t>
            </a:r>
            <a:endParaRPr kumimoji="1" lang="en-US" altLang="ja-JP" sz="2400" dirty="0">
              <a:latin typeface="Century" panose="02040604050505020304" pitchFamily="18" charset="0"/>
            </a:endParaRPr>
          </a:p>
          <a:p>
            <a:pPr marL="342900" indent="-342900">
              <a:buFont typeface="Wingdings" panose="05000000000000000000" pitchFamily="2" charset="2"/>
              <a:buChar char="Ø"/>
            </a:pPr>
            <a:r>
              <a:rPr kumimoji="1" lang="en-US" altLang="ja-JP" sz="2400" dirty="0">
                <a:latin typeface="Century" panose="02040604050505020304" pitchFamily="18" charset="0"/>
              </a:rPr>
              <a:t>EDI</a:t>
            </a:r>
            <a:r>
              <a:rPr kumimoji="1" lang="ja-JP" altLang="en-US" sz="2400" dirty="0">
                <a:latin typeface="Century" panose="02040604050505020304" pitchFamily="18" charset="0"/>
              </a:rPr>
              <a:t>ベンダー（</a:t>
            </a:r>
            <a:r>
              <a:rPr kumimoji="1" lang="en-US" altLang="ja-JP" sz="2400" dirty="0">
                <a:latin typeface="Century" panose="02040604050505020304" pitchFamily="18" charset="0"/>
              </a:rPr>
              <a:t>SIPS</a:t>
            </a:r>
            <a:r>
              <a:rPr kumimoji="1" lang="ja-JP" altLang="en-US" sz="2400" dirty="0">
                <a:latin typeface="Century" panose="02040604050505020304" pitchFamily="18" charset="0"/>
              </a:rPr>
              <a:t>会員等）は分析に基づき、変換ゲートウェイ機能を開発する</a:t>
            </a:r>
            <a:r>
              <a:rPr kumimoji="1" lang="ja-JP" altLang="en-US" sz="2400" dirty="0"/>
              <a:t>。</a:t>
            </a:r>
          </a:p>
        </p:txBody>
      </p:sp>
    </p:spTree>
    <p:extLst>
      <p:ext uri="{BB962C8B-B14F-4D97-AF65-F5344CB8AC3E}">
        <p14:creationId xmlns:p14="http://schemas.microsoft.com/office/powerpoint/2010/main" val="209744897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59</TotalTime>
  <Words>260</Words>
  <Application>Microsoft Office PowerPoint</Application>
  <PresentationFormat>ユーザー設定</PresentationFormat>
  <Paragraphs>45</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ＭＳ 明朝</vt:lpstr>
      <vt:lpstr>Arial</vt:lpstr>
      <vt:lpstr>Calibri</vt:lpstr>
      <vt:lpstr>Calibri Light</vt:lpstr>
      <vt:lpstr>Century</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久直 菅又</dc:creator>
  <cp:lastModifiedBy>久直 菅又</cp:lastModifiedBy>
  <cp:revision>9</cp:revision>
  <dcterms:created xsi:type="dcterms:W3CDTF">2019-10-07T01:39:06Z</dcterms:created>
  <dcterms:modified xsi:type="dcterms:W3CDTF">2019-10-07T02:57:06Z</dcterms:modified>
</cp:coreProperties>
</file>